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7" r:id="rId3"/>
    <p:sldId id="305" r:id="rId4"/>
    <p:sldId id="303" r:id="rId5"/>
    <p:sldId id="258" r:id="rId6"/>
    <p:sldId id="304" r:id="rId7"/>
    <p:sldId id="261" r:id="rId8"/>
    <p:sldId id="296" r:id="rId9"/>
    <p:sldId id="266" r:id="rId10"/>
    <p:sldId id="260" r:id="rId11"/>
    <p:sldId id="267" r:id="rId12"/>
    <p:sldId id="265" r:id="rId13"/>
    <p:sldId id="262" r:id="rId14"/>
    <p:sldId id="259" r:id="rId15"/>
    <p:sldId id="297" r:id="rId16"/>
    <p:sldId id="264" r:id="rId17"/>
    <p:sldId id="302" r:id="rId18"/>
    <p:sldId id="26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38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03A59-0D8C-4256-993E-07F139595D8A}" type="datetimeFigureOut">
              <a:rPr lang="en-AU" smtClean="0"/>
              <a:t>29/12/2023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C398EE-5024-403D-B54E-0334B6960388}" type="slidenum">
              <a:rPr lang="en-AU" smtClean="0"/>
              <a:t>‹#›</a:t>
            </a:fld>
            <a:endParaRPr lang="en-AU"/>
          </a:p>
        </p:txBody>
      </p:sp>
    </p:spTree>
    <p:extLst>
      <p:ext uri="{BB962C8B-B14F-4D97-AF65-F5344CB8AC3E}">
        <p14:creationId xmlns:p14="http://schemas.microsoft.com/office/powerpoint/2010/main" val="1951712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dirty="0"/>
          </a:p>
        </p:txBody>
      </p:sp>
    </p:spTree>
    <p:extLst>
      <p:ext uri="{BB962C8B-B14F-4D97-AF65-F5344CB8AC3E}">
        <p14:creationId xmlns:p14="http://schemas.microsoft.com/office/powerpoint/2010/main" val="365510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12/29/2023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12/29/2023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12/29/2023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12/29/2023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12/29/2023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D60B-EF62-4E02-9D07-D9B379E2A698}"/>
              </a:ext>
            </a:extLst>
          </p:cNvPr>
          <p:cNvSpPr>
            <a:spLocks noGrp="1"/>
          </p:cNvSpPr>
          <p:nvPr>
            <p:ph type="ctrTitle"/>
          </p:nvPr>
        </p:nvSpPr>
        <p:spPr/>
        <p:txBody>
          <a:bodyPr/>
          <a:lstStyle/>
          <a:p>
            <a:r>
              <a:rPr lang="en-AU" dirty="0"/>
              <a:t>Media – social &amp; traditional</a:t>
            </a:r>
          </a:p>
        </p:txBody>
      </p:sp>
      <p:sp>
        <p:nvSpPr>
          <p:cNvPr id="3" name="Subtitle 2">
            <a:extLst>
              <a:ext uri="{FF2B5EF4-FFF2-40B4-BE49-F238E27FC236}">
                <a16:creationId xmlns:a16="http://schemas.microsoft.com/office/drawing/2014/main" id="{E555D635-E625-4EAE-B0FC-A87E2140CC71}"/>
              </a:ext>
            </a:extLst>
          </p:cNvPr>
          <p:cNvSpPr>
            <a:spLocks noGrp="1"/>
          </p:cNvSpPr>
          <p:nvPr>
            <p:ph type="subTitle" idx="1"/>
          </p:nvPr>
        </p:nvSpPr>
        <p:spPr/>
        <p:txBody>
          <a:bodyPr/>
          <a:lstStyle/>
          <a:p>
            <a:r>
              <a:rPr lang="en-AU" dirty="0"/>
              <a:t>How to get our message out there</a:t>
            </a:r>
          </a:p>
        </p:txBody>
      </p:sp>
      <p:pic>
        <p:nvPicPr>
          <p:cNvPr id="4" name="Content Placeholder 5">
            <a:extLst>
              <a:ext uri="{FF2B5EF4-FFF2-40B4-BE49-F238E27FC236}">
                <a16:creationId xmlns:a16="http://schemas.microsoft.com/office/drawing/2014/main" id="{BA954F94-9382-4D74-BCF6-0AAF934E10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2057" y="3131161"/>
            <a:ext cx="4278883" cy="3210033"/>
          </a:xfrm>
          <a:prstGeom prst="rect">
            <a:avLst/>
          </a:prstGeom>
        </p:spPr>
      </p:pic>
      <p:sp>
        <p:nvSpPr>
          <p:cNvPr id="5" name="TextBox 4">
            <a:extLst>
              <a:ext uri="{FF2B5EF4-FFF2-40B4-BE49-F238E27FC236}">
                <a16:creationId xmlns:a16="http://schemas.microsoft.com/office/drawing/2014/main" id="{1BF201E8-81D7-A090-1637-B6BA04B8B0DC}"/>
              </a:ext>
            </a:extLst>
          </p:cNvPr>
          <p:cNvSpPr txBox="1"/>
          <p:nvPr/>
        </p:nvSpPr>
        <p:spPr>
          <a:xfrm>
            <a:off x="857839" y="3714161"/>
            <a:ext cx="5316718" cy="1477328"/>
          </a:xfrm>
          <a:prstGeom prst="rect">
            <a:avLst/>
          </a:prstGeom>
          <a:noFill/>
        </p:spPr>
        <p:txBody>
          <a:bodyPr wrap="square" rtlCol="0">
            <a:spAutoFit/>
          </a:bodyPr>
          <a:lstStyle/>
          <a:p>
            <a:r>
              <a:rPr lang="en-AU" dirty="0">
                <a:solidFill>
                  <a:schemeClr val="bg1"/>
                </a:solidFill>
              </a:rPr>
              <a:t>This is a </a:t>
            </a:r>
            <a:r>
              <a:rPr lang="en-AU" dirty="0" err="1">
                <a:solidFill>
                  <a:schemeClr val="bg1"/>
                </a:solidFill>
              </a:rPr>
              <a:t>slidehow</a:t>
            </a:r>
            <a:r>
              <a:rPr lang="en-AU" dirty="0">
                <a:solidFill>
                  <a:schemeClr val="bg1"/>
                </a:solidFill>
              </a:rPr>
              <a:t> from an interactive workshop we have run</a:t>
            </a:r>
            <a:br>
              <a:rPr lang="en-AU" dirty="0">
                <a:solidFill>
                  <a:schemeClr val="bg1"/>
                </a:solidFill>
              </a:rPr>
            </a:br>
            <a:r>
              <a:rPr lang="en-AU" dirty="0">
                <a:solidFill>
                  <a:schemeClr val="bg1"/>
                </a:solidFill>
              </a:rPr>
              <a:t>You may find these dot points useful, along with other resources and we will be adding more detail by mid 2024</a:t>
            </a:r>
          </a:p>
        </p:txBody>
      </p:sp>
    </p:spTree>
    <p:extLst>
      <p:ext uri="{BB962C8B-B14F-4D97-AF65-F5344CB8AC3E}">
        <p14:creationId xmlns:p14="http://schemas.microsoft.com/office/powerpoint/2010/main" val="1785129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9C7A5-0EA4-49F0-AC31-6EFFC41DEE40}"/>
              </a:ext>
            </a:extLst>
          </p:cNvPr>
          <p:cNvSpPr>
            <a:spLocks noGrp="1"/>
          </p:cNvSpPr>
          <p:nvPr>
            <p:ph type="title"/>
          </p:nvPr>
        </p:nvSpPr>
        <p:spPr/>
        <p:txBody>
          <a:bodyPr/>
          <a:lstStyle/>
          <a:p>
            <a:r>
              <a:rPr lang="en-AU" dirty="0"/>
              <a:t>Talking to camera</a:t>
            </a:r>
          </a:p>
        </p:txBody>
      </p:sp>
      <p:sp>
        <p:nvSpPr>
          <p:cNvPr id="3" name="Content Placeholder 2">
            <a:extLst>
              <a:ext uri="{FF2B5EF4-FFF2-40B4-BE49-F238E27FC236}">
                <a16:creationId xmlns:a16="http://schemas.microsoft.com/office/drawing/2014/main" id="{478613AD-9F74-426C-B833-BBDE6DB2766C}"/>
              </a:ext>
            </a:extLst>
          </p:cNvPr>
          <p:cNvSpPr>
            <a:spLocks noGrp="1"/>
          </p:cNvSpPr>
          <p:nvPr>
            <p:ph idx="1"/>
          </p:nvPr>
        </p:nvSpPr>
        <p:spPr/>
        <p:txBody>
          <a:bodyPr/>
          <a:lstStyle/>
          <a:p>
            <a:r>
              <a:rPr lang="en-AU" dirty="0"/>
              <a:t>Talking to camera</a:t>
            </a:r>
          </a:p>
          <a:p>
            <a:pPr lvl="1"/>
            <a:r>
              <a:rPr lang="en-AU" dirty="0"/>
              <a:t>Look at the person filming, not down the barrel</a:t>
            </a:r>
          </a:p>
          <a:p>
            <a:pPr lvl="1"/>
            <a:r>
              <a:rPr lang="en-AU" dirty="0"/>
              <a:t>Take off sunglasses and anything else distracting (outrageous hat etc)</a:t>
            </a:r>
          </a:p>
          <a:p>
            <a:pPr lvl="1"/>
            <a:r>
              <a:rPr lang="en-AU" dirty="0"/>
              <a:t>Talk in complete sentences … answer the question in the sentence… </a:t>
            </a:r>
          </a:p>
          <a:p>
            <a:pPr lvl="2"/>
            <a:r>
              <a:rPr lang="en-AU" dirty="0" err="1"/>
              <a:t>Ie</a:t>
            </a:r>
            <a:r>
              <a:rPr lang="en-AU" dirty="0"/>
              <a:t> -Why are you here today? We are here today to…</a:t>
            </a:r>
          </a:p>
          <a:p>
            <a:pPr lvl="1"/>
            <a:r>
              <a:rPr lang="en-AU" dirty="0"/>
              <a:t>Open body language</a:t>
            </a:r>
          </a:p>
        </p:txBody>
      </p:sp>
      <p:sp>
        <p:nvSpPr>
          <p:cNvPr id="4" name="Text Placeholder 3">
            <a:extLst>
              <a:ext uri="{FF2B5EF4-FFF2-40B4-BE49-F238E27FC236}">
                <a16:creationId xmlns:a16="http://schemas.microsoft.com/office/drawing/2014/main" id="{B54F4C70-7206-4AC2-93FA-48551F760879}"/>
              </a:ext>
            </a:extLst>
          </p:cNvPr>
          <p:cNvSpPr>
            <a:spLocks noGrp="1"/>
          </p:cNvSpPr>
          <p:nvPr>
            <p:ph type="body" sz="half" idx="2"/>
          </p:nvPr>
        </p:nvSpPr>
        <p:spPr/>
        <p:txBody>
          <a:bodyPr/>
          <a:lstStyle/>
          <a:p>
            <a:endParaRPr lang="en-AU"/>
          </a:p>
        </p:txBody>
      </p:sp>
    </p:spTree>
    <p:extLst>
      <p:ext uri="{BB962C8B-B14F-4D97-AF65-F5344CB8AC3E}">
        <p14:creationId xmlns:p14="http://schemas.microsoft.com/office/powerpoint/2010/main" val="3579336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DDA89-96BE-486F-8674-676A9A1AC5AB}"/>
              </a:ext>
            </a:extLst>
          </p:cNvPr>
          <p:cNvSpPr>
            <a:spLocks noGrp="1"/>
          </p:cNvSpPr>
          <p:nvPr>
            <p:ph type="title"/>
          </p:nvPr>
        </p:nvSpPr>
        <p:spPr/>
        <p:txBody>
          <a:bodyPr/>
          <a:lstStyle/>
          <a:p>
            <a:r>
              <a:rPr lang="en-AU" dirty="0"/>
              <a:t>Media basics</a:t>
            </a:r>
          </a:p>
        </p:txBody>
      </p:sp>
      <p:sp>
        <p:nvSpPr>
          <p:cNvPr id="3" name="Content Placeholder 2">
            <a:extLst>
              <a:ext uri="{FF2B5EF4-FFF2-40B4-BE49-F238E27FC236}">
                <a16:creationId xmlns:a16="http://schemas.microsoft.com/office/drawing/2014/main" id="{1623CB97-0771-4DC9-9542-A46B2EFE9F13}"/>
              </a:ext>
            </a:extLst>
          </p:cNvPr>
          <p:cNvSpPr>
            <a:spLocks noGrp="1"/>
          </p:cNvSpPr>
          <p:nvPr>
            <p:ph idx="1"/>
          </p:nvPr>
        </p:nvSpPr>
        <p:spPr/>
        <p:txBody>
          <a:bodyPr/>
          <a:lstStyle/>
          <a:p>
            <a:r>
              <a:rPr lang="en-AU" dirty="0"/>
              <a:t>Sound bites and key messages</a:t>
            </a:r>
          </a:p>
          <a:p>
            <a:r>
              <a:rPr lang="en-AU" dirty="0"/>
              <a:t>TV interviews and visual presentation</a:t>
            </a:r>
          </a:p>
          <a:p>
            <a:r>
              <a:rPr lang="en-AU" dirty="0"/>
              <a:t> ‘ good talent’</a:t>
            </a:r>
          </a:p>
          <a:p>
            <a:r>
              <a:rPr lang="en-AU" dirty="0"/>
              <a:t>Dealing with difficult questions</a:t>
            </a:r>
          </a:p>
          <a:p>
            <a:r>
              <a:rPr lang="en-AU" dirty="0"/>
              <a:t>Interview practice </a:t>
            </a:r>
            <a:br>
              <a:rPr lang="en-AU" dirty="0"/>
            </a:br>
            <a:endParaRPr lang="en-AU" dirty="0"/>
          </a:p>
        </p:txBody>
      </p:sp>
    </p:spTree>
    <p:extLst>
      <p:ext uri="{BB962C8B-B14F-4D97-AF65-F5344CB8AC3E}">
        <p14:creationId xmlns:p14="http://schemas.microsoft.com/office/powerpoint/2010/main" val="476255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0434-3E0F-4C94-996A-F86E8397BA65}"/>
              </a:ext>
            </a:extLst>
          </p:cNvPr>
          <p:cNvSpPr>
            <a:spLocks noGrp="1"/>
          </p:cNvSpPr>
          <p:nvPr>
            <p:ph type="title"/>
          </p:nvPr>
        </p:nvSpPr>
        <p:spPr/>
        <p:txBody>
          <a:bodyPr/>
          <a:lstStyle/>
          <a:p>
            <a:r>
              <a:rPr lang="en-AU" dirty="0"/>
              <a:t>Your message</a:t>
            </a:r>
          </a:p>
        </p:txBody>
      </p:sp>
      <p:sp>
        <p:nvSpPr>
          <p:cNvPr id="3" name="Text Placeholder 2">
            <a:extLst>
              <a:ext uri="{FF2B5EF4-FFF2-40B4-BE49-F238E27FC236}">
                <a16:creationId xmlns:a16="http://schemas.microsoft.com/office/drawing/2014/main" id="{2051D31B-CF8C-4E4D-906A-422D6D691F51}"/>
              </a:ext>
            </a:extLst>
          </p:cNvPr>
          <p:cNvSpPr>
            <a:spLocks noGrp="1"/>
          </p:cNvSpPr>
          <p:nvPr>
            <p:ph type="body" idx="1"/>
          </p:nvPr>
        </p:nvSpPr>
        <p:spPr/>
        <p:txBody>
          <a:bodyPr/>
          <a:lstStyle/>
          <a:p>
            <a:r>
              <a:rPr lang="en-AU" dirty="0"/>
              <a:t>How do you talk about your campaign within a single action/event</a:t>
            </a:r>
          </a:p>
        </p:txBody>
      </p:sp>
    </p:spTree>
    <p:extLst>
      <p:ext uri="{BB962C8B-B14F-4D97-AF65-F5344CB8AC3E}">
        <p14:creationId xmlns:p14="http://schemas.microsoft.com/office/powerpoint/2010/main" val="1299416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A340C-3D05-44DA-AB64-60BFEB273684}"/>
              </a:ext>
            </a:extLst>
          </p:cNvPr>
          <p:cNvSpPr>
            <a:spLocks noGrp="1"/>
          </p:cNvSpPr>
          <p:nvPr>
            <p:ph type="title"/>
          </p:nvPr>
        </p:nvSpPr>
        <p:spPr/>
        <p:txBody>
          <a:bodyPr/>
          <a:lstStyle/>
          <a:p>
            <a:r>
              <a:rPr lang="en-AU" dirty="0"/>
              <a:t>Media for civil disobedience</a:t>
            </a:r>
          </a:p>
        </p:txBody>
      </p:sp>
      <p:sp>
        <p:nvSpPr>
          <p:cNvPr id="3" name="Content Placeholder 2">
            <a:extLst>
              <a:ext uri="{FF2B5EF4-FFF2-40B4-BE49-F238E27FC236}">
                <a16:creationId xmlns:a16="http://schemas.microsoft.com/office/drawing/2014/main" id="{392F8032-7C94-48E1-A018-CC1F68536C94}"/>
              </a:ext>
            </a:extLst>
          </p:cNvPr>
          <p:cNvSpPr>
            <a:spLocks noGrp="1"/>
          </p:cNvSpPr>
          <p:nvPr>
            <p:ph idx="1"/>
          </p:nvPr>
        </p:nvSpPr>
        <p:spPr/>
        <p:txBody>
          <a:bodyPr/>
          <a:lstStyle/>
          <a:p>
            <a:r>
              <a:rPr lang="en-AU" dirty="0"/>
              <a:t>Talk about WHY you are there, not HOW you got there</a:t>
            </a:r>
          </a:p>
          <a:p>
            <a:r>
              <a:rPr lang="en-AU" dirty="0"/>
              <a:t>Prepare for tricky questions, and prepare to either – answer what you want to, or pivot</a:t>
            </a:r>
          </a:p>
          <a:p>
            <a:pPr lvl="1"/>
            <a:r>
              <a:rPr lang="en-AU" dirty="0"/>
              <a:t>Common scenarios… security risks, how did you gain access</a:t>
            </a:r>
          </a:p>
          <a:p>
            <a:r>
              <a:rPr lang="en-AU" dirty="0"/>
              <a:t>They can only use what you give them – we need to be pragmatic, we know the way they work and that vested interests may be involved in the editing process (even if journalists are reporting in good faith)</a:t>
            </a:r>
          </a:p>
          <a:p>
            <a:r>
              <a:rPr lang="en-AU" dirty="0"/>
              <a:t>Reference media/direct action resource</a:t>
            </a:r>
          </a:p>
          <a:p>
            <a:endParaRPr lang="en-AU" dirty="0"/>
          </a:p>
          <a:p>
            <a:r>
              <a:rPr lang="en-AU" dirty="0"/>
              <a:t>Practice scenario</a:t>
            </a:r>
          </a:p>
          <a:p>
            <a:pPr lvl="1"/>
            <a:r>
              <a:rPr lang="en-AU" dirty="0"/>
              <a:t>Pick a single theme of your campaign – </a:t>
            </a:r>
            <a:r>
              <a:rPr lang="en-AU" dirty="0" err="1"/>
              <a:t>Ie</a:t>
            </a:r>
            <a:r>
              <a:rPr lang="en-AU" dirty="0"/>
              <a:t>, funding for family violence, calling on a Minister to commit to refusing a mine approval, or the closure of a refugee centre… and your target decision maker…</a:t>
            </a:r>
          </a:p>
        </p:txBody>
      </p:sp>
    </p:spTree>
    <p:extLst>
      <p:ext uri="{BB962C8B-B14F-4D97-AF65-F5344CB8AC3E}">
        <p14:creationId xmlns:p14="http://schemas.microsoft.com/office/powerpoint/2010/main" val="395341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8213-5008-4812-AFCA-D35E82C0C006}"/>
              </a:ext>
            </a:extLst>
          </p:cNvPr>
          <p:cNvSpPr>
            <a:spLocks noGrp="1"/>
          </p:cNvSpPr>
          <p:nvPr>
            <p:ph type="title"/>
          </p:nvPr>
        </p:nvSpPr>
        <p:spPr/>
        <p:txBody>
          <a:bodyPr>
            <a:normAutofit fontScale="90000"/>
          </a:bodyPr>
          <a:lstStyle/>
          <a:p>
            <a:r>
              <a:rPr lang="en-AU" dirty="0"/>
              <a:t>Good images for socials – Live SOCIALS</a:t>
            </a:r>
          </a:p>
        </p:txBody>
      </p:sp>
      <p:sp>
        <p:nvSpPr>
          <p:cNvPr id="4" name="Text Placeholder 3">
            <a:extLst>
              <a:ext uri="{FF2B5EF4-FFF2-40B4-BE49-F238E27FC236}">
                <a16:creationId xmlns:a16="http://schemas.microsoft.com/office/drawing/2014/main" id="{9761675B-0EFB-4783-AC34-7CC56B470B93}"/>
              </a:ext>
            </a:extLst>
          </p:cNvPr>
          <p:cNvSpPr>
            <a:spLocks noGrp="1"/>
          </p:cNvSpPr>
          <p:nvPr>
            <p:ph type="body" sz="half" idx="2"/>
          </p:nvPr>
        </p:nvSpPr>
        <p:spPr/>
        <p:txBody>
          <a:bodyPr/>
          <a:lstStyle/>
          <a:p>
            <a:r>
              <a:rPr lang="en-AU" dirty="0"/>
              <a:t>Checklist for live reporting </a:t>
            </a:r>
          </a:p>
        </p:txBody>
      </p:sp>
      <p:pic>
        <p:nvPicPr>
          <p:cNvPr id="5" name="Content Placeholder 4">
            <a:extLst>
              <a:ext uri="{FF2B5EF4-FFF2-40B4-BE49-F238E27FC236}">
                <a16:creationId xmlns:a16="http://schemas.microsoft.com/office/drawing/2014/main" id="{622B051C-5EFF-4639-AACA-7D8F8512109D}"/>
              </a:ext>
            </a:extLst>
          </p:cNvPr>
          <p:cNvPicPr>
            <a:picLocks noGrp="1" noChangeAspect="1"/>
          </p:cNvPicPr>
          <p:nvPr>
            <p:ph idx="1"/>
          </p:nvPr>
        </p:nvPicPr>
        <p:blipFill>
          <a:blip r:embed="rId2"/>
          <a:stretch>
            <a:fillRect/>
          </a:stretch>
        </p:blipFill>
        <p:spPr>
          <a:xfrm>
            <a:off x="3291946" y="601663"/>
            <a:ext cx="5604933" cy="4203700"/>
          </a:xfrm>
          <a:prstGeom prst="rect">
            <a:avLst/>
          </a:prstGeom>
        </p:spPr>
      </p:pic>
    </p:spTree>
    <p:extLst>
      <p:ext uri="{BB962C8B-B14F-4D97-AF65-F5344CB8AC3E}">
        <p14:creationId xmlns:p14="http://schemas.microsoft.com/office/powerpoint/2010/main" val="502309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CABC-F799-4A93-9472-28A0C2C20726}"/>
              </a:ext>
            </a:extLst>
          </p:cNvPr>
          <p:cNvSpPr>
            <a:spLocks noGrp="1"/>
          </p:cNvSpPr>
          <p:nvPr>
            <p:ph type="title"/>
          </p:nvPr>
        </p:nvSpPr>
        <p:spPr/>
        <p:txBody>
          <a:bodyPr/>
          <a:lstStyle/>
          <a:p>
            <a:r>
              <a:rPr lang="en-AU" dirty="0"/>
              <a:t>Basic tips for twitter &amp; BEYOND</a:t>
            </a:r>
          </a:p>
        </p:txBody>
      </p:sp>
      <p:sp>
        <p:nvSpPr>
          <p:cNvPr id="4" name="Text Placeholder 3">
            <a:extLst>
              <a:ext uri="{FF2B5EF4-FFF2-40B4-BE49-F238E27FC236}">
                <a16:creationId xmlns:a16="http://schemas.microsoft.com/office/drawing/2014/main" id="{C5B62B2B-D254-4A0A-A272-6480FDDA115C}"/>
              </a:ext>
            </a:extLst>
          </p:cNvPr>
          <p:cNvSpPr>
            <a:spLocks noGrp="1"/>
          </p:cNvSpPr>
          <p:nvPr>
            <p:ph type="body" sz="half" idx="2"/>
          </p:nvPr>
        </p:nvSpPr>
        <p:spPr/>
        <p:txBody>
          <a:bodyPr/>
          <a:lstStyle/>
          <a:p>
            <a:r>
              <a:rPr lang="en-AU" dirty="0"/>
              <a:t>We aren’t calling it X! These tips are applicable to a range of short form content platforms</a:t>
            </a:r>
          </a:p>
        </p:txBody>
      </p:sp>
      <p:sp>
        <p:nvSpPr>
          <p:cNvPr id="5" name="Content Placeholder 2">
            <a:extLst>
              <a:ext uri="{FF2B5EF4-FFF2-40B4-BE49-F238E27FC236}">
                <a16:creationId xmlns:a16="http://schemas.microsoft.com/office/drawing/2014/main" id="{38633990-858D-4D97-B2E3-6FBE904A7F64}"/>
              </a:ext>
            </a:extLst>
          </p:cNvPr>
          <p:cNvSpPr txBox="1">
            <a:spLocks/>
          </p:cNvSpPr>
          <p:nvPr/>
        </p:nvSpPr>
        <p:spPr>
          <a:xfrm>
            <a:off x="581190" y="601707"/>
            <a:ext cx="6055280" cy="5654586"/>
          </a:xfrm>
          <a:prstGeom prst="rect">
            <a:avLst/>
          </a:prstGeom>
        </p:spPr>
        <p:txBody>
          <a:bodyPr vert="horz" lIns="91440" tIns="45720" rIns="91440" bIns="45720" rtlCol="0">
            <a:normAutofit/>
          </a:bodyPr>
          <a:lstStyle>
            <a:lvl1pPr marL="240030" indent="-240030" algn="l" defTabSz="685800" rtl="0" eaLnBrk="1" latinLnBrk="0" hangingPunct="1">
              <a:lnSpc>
                <a:spcPct val="111000"/>
              </a:lnSpc>
              <a:spcBef>
                <a:spcPts val="930"/>
              </a:spcBef>
              <a:buFont typeface="Corbel" panose="020B0503020204020204" pitchFamily="34" charset="0"/>
              <a:buChar char="–"/>
              <a:defRPr sz="1500" kern="1200">
                <a:solidFill>
                  <a:schemeClr val="tx2">
                    <a:lumMod val="75000"/>
                    <a:lumOff val="25000"/>
                  </a:schemeClr>
                </a:solidFill>
                <a:latin typeface="+mn-lt"/>
                <a:ea typeface="+mn-ea"/>
                <a:cs typeface="+mn-cs"/>
              </a:defRPr>
            </a:lvl1pPr>
            <a:lvl2pPr marL="480060" indent="-240030" algn="l" defTabSz="685800" rtl="0" eaLnBrk="1" latinLnBrk="0" hangingPunct="1">
              <a:lnSpc>
                <a:spcPct val="111000"/>
              </a:lnSpc>
              <a:spcBef>
                <a:spcPts val="930"/>
              </a:spcBef>
              <a:buFont typeface="Corbel" panose="020B0503020204020204" pitchFamily="34" charset="0"/>
              <a:buChar char="–"/>
              <a:defRPr sz="1350" kern="1200">
                <a:solidFill>
                  <a:schemeClr val="tx2">
                    <a:lumMod val="75000"/>
                    <a:lumOff val="25000"/>
                  </a:schemeClr>
                </a:solidFill>
                <a:latin typeface="+mn-lt"/>
                <a:ea typeface="+mn-ea"/>
                <a:cs typeface="+mn-cs"/>
              </a:defRPr>
            </a:lvl2pPr>
            <a:lvl3pPr marL="720090" indent="-240030" algn="l" defTabSz="685800" rtl="0" eaLnBrk="1" latinLnBrk="0" hangingPunct="1">
              <a:lnSpc>
                <a:spcPct val="111000"/>
              </a:lnSpc>
              <a:spcBef>
                <a:spcPts val="930"/>
              </a:spcBef>
              <a:buFont typeface="Corbel" panose="020B0503020204020204" pitchFamily="34" charset="0"/>
              <a:buChar char="–"/>
              <a:defRPr sz="1200" i="1" kern="1200">
                <a:solidFill>
                  <a:schemeClr val="tx2">
                    <a:lumMod val="75000"/>
                    <a:lumOff val="25000"/>
                  </a:schemeClr>
                </a:solidFill>
                <a:latin typeface="+mn-lt"/>
                <a:ea typeface="+mn-ea"/>
                <a:cs typeface="+mn-cs"/>
              </a:defRPr>
            </a:lvl3pPr>
            <a:lvl4pPr marL="960120" indent="-240030" algn="l" defTabSz="685800" rtl="0" eaLnBrk="1" latinLnBrk="0" hangingPunct="1">
              <a:lnSpc>
                <a:spcPct val="111000"/>
              </a:lnSpc>
              <a:spcBef>
                <a:spcPts val="930"/>
              </a:spcBef>
              <a:buFont typeface="Corbel" panose="020B0503020204020204" pitchFamily="34" charset="0"/>
              <a:buChar char="–"/>
              <a:defRPr sz="1050" kern="1200">
                <a:solidFill>
                  <a:schemeClr val="tx2">
                    <a:lumMod val="75000"/>
                    <a:lumOff val="25000"/>
                  </a:schemeClr>
                </a:solidFill>
                <a:latin typeface="+mn-lt"/>
                <a:ea typeface="+mn-ea"/>
                <a:cs typeface="+mn-cs"/>
              </a:defRPr>
            </a:lvl4pPr>
            <a:lvl5pPr marL="1200150" indent="-240030" algn="l" defTabSz="685800" rtl="0" eaLnBrk="1" latinLnBrk="0" hangingPunct="1">
              <a:lnSpc>
                <a:spcPct val="111000"/>
              </a:lnSpc>
              <a:spcBef>
                <a:spcPts val="930"/>
              </a:spcBef>
              <a:buFont typeface="Corbel" panose="020B0503020204020204" pitchFamily="34" charset="0"/>
              <a:buChar char="–"/>
              <a:defRPr sz="1050" i="1" kern="1200">
                <a:solidFill>
                  <a:schemeClr val="tx2">
                    <a:lumMod val="75000"/>
                    <a:lumOff val="25000"/>
                  </a:schemeClr>
                </a:solidFill>
                <a:latin typeface="+mn-lt"/>
                <a:ea typeface="+mn-ea"/>
                <a:cs typeface="+mn-cs"/>
              </a:defRPr>
            </a:lvl5pPr>
            <a:lvl6pPr marL="1440180" indent="-240030" algn="l" defTabSz="685800" rtl="0" eaLnBrk="1" latinLnBrk="0" hangingPunct="1">
              <a:lnSpc>
                <a:spcPct val="111000"/>
              </a:lnSpc>
              <a:spcBef>
                <a:spcPts val="930"/>
              </a:spcBef>
              <a:buFont typeface="Corbel" panose="020B0503020204020204" pitchFamily="34" charset="0"/>
              <a:buChar char="–"/>
              <a:defRPr sz="1050" kern="1200">
                <a:solidFill>
                  <a:schemeClr val="accent1">
                    <a:lumMod val="75000"/>
                  </a:schemeClr>
                </a:solidFill>
                <a:latin typeface="+mn-lt"/>
                <a:ea typeface="+mn-ea"/>
                <a:cs typeface="+mn-cs"/>
              </a:defRPr>
            </a:lvl6pPr>
            <a:lvl7pPr marL="1680210" indent="-240030" algn="l" defTabSz="685800" rtl="0" eaLnBrk="1" latinLnBrk="0" hangingPunct="1">
              <a:lnSpc>
                <a:spcPct val="111000"/>
              </a:lnSpc>
              <a:spcBef>
                <a:spcPts val="930"/>
              </a:spcBef>
              <a:buFont typeface="Corbel" panose="020B0503020204020204" pitchFamily="34" charset="0"/>
              <a:buChar char="–"/>
              <a:defRPr sz="1050" i="1" kern="1200">
                <a:solidFill>
                  <a:schemeClr val="accent1">
                    <a:lumMod val="75000"/>
                  </a:schemeClr>
                </a:solidFill>
                <a:latin typeface="+mn-lt"/>
                <a:ea typeface="+mn-ea"/>
                <a:cs typeface="+mn-cs"/>
              </a:defRPr>
            </a:lvl7pPr>
            <a:lvl8pPr marL="1920240" indent="-240030" algn="l" defTabSz="685800" rtl="0" eaLnBrk="1" latinLnBrk="0" hangingPunct="1">
              <a:lnSpc>
                <a:spcPct val="111000"/>
              </a:lnSpc>
              <a:spcBef>
                <a:spcPts val="930"/>
              </a:spcBef>
              <a:buFont typeface="Corbel" panose="020B0503020204020204" pitchFamily="34" charset="0"/>
              <a:buChar char="–"/>
              <a:defRPr sz="1050" kern="1200" baseline="0">
                <a:solidFill>
                  <a:schemeClr val="accent1">
                    <a:lumMod val="75000"/>
                  </a:schemeClr>
                </a:solidFill>
                <a:latin typeface="+mn-lt"/>
                <a:ea typeface="+mn-ea"/>
                <a:cs typeface="+mn-cs"/>
              </a:defRPr>
            </a:lvl8pPr>
            <a:lvl9pPr marL="2160270" indent="-240030" algn="l" defTabSz="685800" rtl="0" eaLnBrk="1" latinLnBrk="0" hangingPunct="1">
              <a:lnSpc>
                <a:spcPct val="111000"/>
              </a:lnSpc>
              <a:spcBef>
                <a:spcPts val="930"/>
              </a:spcBef>
              <a:buFont typeface="Corbel" panose="020B0503020204020204" pitchFamily="34" charset="0"/>
              <a:buChar char="–"/>
              <a:defRPr sz="1050" i="1" kern="1200" baseline="0">
                <a:solidFill>
                  <a:schemeClr val="accent1">
                    <a:lumMod val="75000"/>
                  </a:schemeClr>
                </a:solidFill>
                <a:latin typeface="+mn-lt"/>
                <a:ea typeface="+mn-ea"/>
                <a:cs typeface="+mn-cs"/>
              </a:defRPr>
            </a:lvl9pPr>
          </a:lstStyle>
          <a:p>
            <a:pPr marL="0" indent="0">
              <a:buNone/>
            </a:pPr>
            <a:r>
              <a:rPr lang="en-AU" b="1" dirty="0"/>
              <a:t>WHY IS IT AN OPPORTUNITY?</a:t>
            </a:r>
          </a:p>
          <a:p>
            <a:pPr lvl="1"/>
            <a:r>
              <a:rPr lang="en-AU" dirty="0"/>
              <a:t>Two way conversation… It is the social media platform with the biggest drop off. People don’t follow you unless you have something to say. You have to put in effort for a period of time</a:t>
            </a:r>
          </a:p>
          <a:p>
            <a:pPr lvl="1"/>
            <a:r>
              <a:rPr lang="en-AU" dirty="0"/>
              <a:t>Access to journalists</a:t>
            </a:r>
          </a:p>
          <a:p>
            <a:pPr lvl="1"/>
            <a:r>
              <a:rPr lang="en-AU" dirty="0"/>
              <a:t>MPs pay attention</a:t>
            </a:r>
          </a:p>
          <a:p>
            <a:pPr lvl="1"/>
            <a:r>
              <a:rPr lang="en-AU" dirty="0"/>
              <a:t>It also drives traditional media</a:t>
            </a:r>
          </a:p>
          <a:p>
            <a:r>
              <a:rPr lang="en-AU" dirty="0"/>
              <a:t>Help each other out – digital solidarity</a:t>
            </a:r>
          </a:p>
          <a:p>
            <a:r>
              <a:rPr lang="en-AU" dirty="0"/>
              <a:t>Good hashtags – are self explanatory, short determined on your terms, announced regularly during events</a:t>
            </a:r>
          </a:p>
          <a:p>
            <a:r>
              <a:rPr lang="en-AU" dirty="0"/>
              <a:t>Feed the beast</a:t>
            </a:r>
          </a:p>
          <a:p>
            <a:pPr lvl="1"/>
            <a:r>
              <a:rPr lang="en-AU" dirty="0"/>
              <a:t>Tell stories</a:t>
            </a:r>
          </a:p>
          <a:p>
            <a:pPr lvl="1"/>
            <a:r>
              <a:rPr lang="en-AU" dirty="0"/>
              <a:t>Don’t just take crowd pictures, tell stories of people</a:t>
            </a:r>
          </a:p>
          <a:p>
            <a:pPr lvl="1"/>
            <a:r>
              <a:rPr lang="en-AU" dirty="0"/>
              <a:t>Two simple tips to make life easier: multiple apps to show lists, scheduling</a:t>
            </a:r>
          </a:p>
          <a:p>
            <a:pPr lvl="1"/>
            <a:endParaRPr lang="en-AU" dirty="0"/>
          </a:p>
        </p:txBody>
      </p:sp>
      <p:pic>
        <p:nvPicPr>
          <p:cNvPr id="6" name="Content Placeholder 4">
            <a:extLst>
              <a:ext uri="{FF2B5EF4-FFF2-40B4-BE49-F238E27FC236}">
                <a16:creationId xmlns:a16="http://schemas.microsoft.com/office/drawing/2014/main" id="{9FB9B33B-B3DA-4580-8031-E1245E8E3B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46640" y="1955100"/>
            <a:ext cx="4086330" cy="2723554"/>
          </a:xfrm>
          <a:prstGeom prst="rect">
            <a:avLst/>
          </a:prstGeom>
        </p:spPr>
      </p:pic>
    </p:spTree>
    <p:extLst>
      <p:ext uri="{BB962C8B-B14F-4D97-AF65-F5344CB8AC3E}">
        <p14:creationId xmlns:p14="http://schemas.microsoft.com/office/powerpoint/2010/main" val="374156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F0376-F911-49DE-AEF1-B9E1E35E3810}"/>
              </a:ext>
            </a:extLst>
          </p:cNvPr>
          <p:cNvSpPr>
            <a:spLocks noGrp="1"/>
          </p:cNvSpPr>
          <p:nvPr>
            <p:ph type="title"/>
          </p:nvPr>
        </p:nvSpPr>
        <p:spPr/>
        <p:txBody>
          <a:bodyPr/>
          <a:lstStyle/>
          <a:p>
            <a:r>
              <a:rPr lang="en-AU" dirty="0"/>
              <a:t>Building a story</a:t>
            </a:r>
          </a:p>
        </p:txBody>
      </p:sp>
      <p:sp>
        <p:nvSpPr>
          <p:cNvPr id="3" name="Content Placeholder 2">
            <a:extLst>
              <a:ext uri="{FF2B5EF4-FFF2-40B4-BE49-F238E27FC236}">
                <a16:creationId xmlns:a16="http://schemas.microsoft.com/office/drawing/2014/main" id="{1C546D0B-311E-480E-8886-D25175FE0683}"/>
              </a:ext>
            </a:extLst>
          </p:cNvPr>
          <p:cNvSpPr>
            <a:spLocks noGrp="1"/>
          </p:cNvSpPr>
          <p:nvPr>
            <p:ph idx="1"/>
          </p:nvPr>
        </p:nvSpPr>
        <p:spPr/>
        <p:txBody>
          <a:bodyPr/>
          <a:lstStyle/>
          <a:p>
            <a:r>
              <a:rPr lang="en-AU" dirty="0"/>
              <a:t>Why should people care? Do you look like you care?</a:t>
            </a:r>
          </a:p>
          <a:p>
            <a:r>
              <a:rPr lang="en-AU" dirty="0"/>
              <a:t>An action should have a beginning, middle and END… who can best tell the story of the day</a:t>
            </a:r>
          </a:p>
          <a:p>
            <a:r>
              <a:rPr lang="en-AU" dirty="0"/>
              <a:t>Set up shots, telling the story, placing yourself in the frame… why are you there? How is it relevant?</a:t>
            </a:r>
          </a:p>
          <a:p>
            <a:r>
              <a:rPr lang="en-AU" dirty="0"/>
              <a:t>Middle… getting different perspectives, narrating the action as it unfolds (we are occupying the space… this is our core message and ask… they have closed for the day… talking to staff… getting comfy… police are here! We are staying strong)</a:t>
            </a:r>
          </a:p>
          <a:p>
            <a:r>
              <a:rPr lang="en-AU" dirty="0"/>
              <a:t>End strong – always end well. On your terms, don’t let things fade away. Remind people of call to action</a:t>
            </a:r>
          </a:p>
        </p:txBody>
      </p:sp>
    </p:spTree>
    <p:extLst>
      <p:ext uri="{BB962C8B-B14F-4D97-AF65-F5344CB8AC3E}">
        <p14:creationId xmlns:p14="http://schemas.microsoft.com/office/powerpoint/2010/main" val="3038765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18" y="1216764"/>
            <a:ext cx="11029616" cy="566738"/>
          </a:xfrm>
        </p:spPr>
        <p:txBody>
          <a:bodyPr>
            <a:normAutofit fontScale="90000"/>
          </a:bodyPr>
          <a:lstStyle/>
          <a:p>
            <a:r>
              <a:rPr lang="en-AU" dirty="0"/>
              <a:t>FACEBOOK</a:t>
            </a:r>
            <a:br>
              <a:rPr lang="en-AU" dirty="0"/>
            </a:br>
            <a:r>
              <a:rPr lang="en-AU" dirty="0"/>
              <a:t>QUICK TIPS</a:t>
            </a:r>
          </a:p>
        </p:txBody>
      </p:sp>
      <p:sp>
        <p:nvSpPr>
          <p:cNvPr id="5" name="Content Placeholder 2">
            <a:extLst>
              <a:ext uri="{FF2B5EF4-FFF2-40B4-BE49-F238E27FC236}">
                <a16:creationId xmlns:a16="http://schemas.microsoft.com/office/drawing/2014/main" id="{E67A2FCF-241D-46FD-B16C-E25ADBB72FE5}"/>
              </a:ext>
            </a:extLst>
          </p:cNvPr>
          <p:cNvSpPr txBox="1">
            <a:spLocks/>
          </p:cNvSpPr>
          <p:nvPr/>
        </p:nvSpPr>
        <p:spPr>
          <a:xfrm>
            <a:off x="5156873" y="1317714"/>
            <a:ext cx="5697780" cy="5273586"/>
          </a:xfrm>
          <a:prstGeom prst="rect">
            <a:avLst/>
          </a:prstGeom>
        </p:spPr>
        <p:txBody>
          <a:bodyPr vert="horz" lIns="91440" tIns="45720" rIns="91440" bIns="45720" rtlCol="0" anchor="t">
            <a:normAutofit fontScale="55000" lnSpcReduction="20000"/>
          </a:bodyPr>
          <a:lstStyle>
            <a:lvl1pPr marL="0" indent="0" algn="l" defTabSz="685800" rtl="0" eaLnBrk="1" latinLnBrk="0" hangingPunct="1">
              <a:lnSpc>
                <a:spcPct val="111000"/>
              </a:lnSpc>
              <a:spcBef>
                <a:spcPts val="930"/>
              </a:spcBef>
              <a:buFont typeface="Corbel" panose="020B0503020204020204" pitchFamily="34" charset="0"/>
              <a:buNone/>
              <a:defRPr sz="2400" kern="1200">
                <a:solidFill>
                  <a:schemeClr val="tx2">
                    <a:lumMod val="75000"/>
                    <a:lumOff val="25000"/>
                  </a:schemeClr>
                </a:solidFill>
                <a:latin typeface="+mn-lt"/>
                <a:ea typeface="+mn-ea"/>
                <a:cs typeface="+mn-cs"/>
              </a:defRPr>
            </a:lvl1pPr>
            <a:lvl2pPr marL="342900" indent="0" algn="l" defTabSz="685800" rtl="0" eaLnBrk="1" latinLnBrk="0" hangingPunct="1">
              <a:lnSpc>
                <a:spcPct val="111000"/>
              </a:lnSpc>
              <a:spcBef>
                <a:spcPts val="930"/>
              </a:spcBef>
              <a:buFont typeface="Corbel" panose="020B0503020204020204" pitchFamily="34" charset="0"/>
              <a:buNone/>
              <a:defRPr sz="2100" kern="1200">
                <a:solidFill>
                  <a:schemeClr val="tx2">
                    <a:lumMod val="75000"/>
                    <a:lumOff val="25000"/>
                  </a:schemeClr>
                </a:solidFill>
                <a:latin typeface="+mn-lt"/>
                <a:ea typeface="+mn-ea"/>
                <a:cs typeface="+mn-cs"/>
              </a:defRPr>
            </a:lvl2pPr>
            <a:lvl3pPr marL="685800" indent="0" algn="l" defTabSz="685800" rtl="0" eaLnBrk="1" latinLnBrk="0" hangingPunct="1">
              <a:lnSpc>
                <a:spcPct val="111000"/>
              </a:lnSpc>
              <a:spcBef>
                <a:spcPts val="930"/>
              </a:spcBef>
              <a:buFont typeface="Corbel" panose="020B0503020204020204" pitchFamily="34" charset="0"/>
              <a:buNone/>
              <a:defRPr sz="1800" i="1" kern="1200">
                <a:solidFill>
                  <a:schemeClr val="tx2">
                    <a:lumMod val="75000"/>
                    <a:lumOff val="25000"/>
                  </a:schemeClr>
                </a:solidFill>
                <a:latin typeface="+mn-lt"/>
                <a:ea typeface="+mn-ea"/>
                <a:cs typeface="+mn-cs"/>
              </a:defRPr>
            </a:lvl3pPr>
            <a:lvl4pPr marL="1028700" indent="0" algn="l" defTabSz="685800" rtl="0" eaLnBrk="1" latinLnBrk="0" hangingPunct="1">
              <a:lnSpc>
                <a:spcPct val="111000"/>
              </a:lnSpc>
              <a:spcBef>
                <a:spcPts val="930"/>
              </a:spcBef>
              <a:buFont typeface="Corbel" panose="020B0503020204020204" pitchFamily="34" charset="0"/>
              <a:buNone/>
              <a:defRPr sz="1500" kern="1200">
                <a:solidFill>
                  <a:schemeClr val="tx2">
                    <a:lumMod val="75000"/>
                    <a:lumOff val="25000"/>
                  </a:schemeClr>
                </a:solidFill>
                <a:latin typeface="+mn-lt"/>
                <a:ea typeface="+mn-ea"/>
                <a:cs typeface="+mn-cs"/>
              </a:defRPr>
            </a:lvl4pPr>
            <a:lvl5pPr marL="1371600" indent="0" algn="l" defTabSz="685800" rtl="0" eaLnBrk="1" latinLnBrk="0" hangingPunct="1">
              <a:lnSpc>
                <a:spcPct val="111000"/>
              </a:lnSpc>
              <a:spcBef>
                <a:spcPts val="930"/>
              </a:spcBef>
              <a:buFont typeface="Corbel" panose="020B0503020204020204" pitchFamily="34" charset="0"/>
              <a:buNone/>
              <a:defRPr sz="1500" i="1" kern="1200">
                <a:solidFill>
                  <a:schemeClr val="tx2">
                    <a:lumMod val="75000"/>
                    <a:lumOff val="25000"/>
                  </a:schemeClr>
                </a:solidFill>
                <a:latin typeface="+mn-lt"/>
                <a:ea typeface="+mn-ea"/>
                <a:cs typeface="+mn-cs"/>
              </a:defRPr>
            </a:lvl5pPr>
            <a:lvl6pPr marL="1714500" indent="0" algn="l" defTabSz="685800" rtl="0" eaLnBrk="1" latinLnBrk="0" hangingPunct="1">
              <a:lnSpc>
                <a:spcPct val="111000"/>
              </a:lnSpc>
              <a:spcBef>
                <a:spcPts val="930"/>
              </a:spcBef>
              <a:buFont typeface="Corbel" panose="020B0503020204020204" pitchFamily="34" charset="0"/>
              <a:buNone/>
              <a:defRPr sz="1500" kern="1200">
                <a:solidFill>
                  <a:schemeClr val="accent1">
                    <a:lumMod val="75000"/>
                  </a:schemeClr>
                </a:solidFill>
                <a:latin typeface="+mn-lt"/>
                <a:ea typeface="+mn-ea"/>
                <a:cs typeface="+mn-cs"/>
              </a:defRPr>
            </a:lvl6pPr>
            <a:lvl7pPr marL="2057400" indent="0" algn="l" defTabSz="685800" rtl="0" eaLnBrk="1" latinLnBrk="0" hangingPunct="1">
              <a:lnSpc>
                <a:spcPct val="111000"/>
              </a:lnSpc>
              <a:spcBef>
                <a:spcPts val="930"/>
              </a:spcBef>
              <a:buFont typeface="Corbel" panose="020B0503020204020204" pitchFamily="34" charset="0"/>
              <a:buNone/>
              <a:defRPr sz="1500" i="1" kern="1200">
                <a:solidFill>
                  <a:schemeClr val="accent1">
                    <a:lumMod val="75000"/>
                  </a:schemeClr>
                </a:solidFill>
                <a:latin typeface="+mn-lt"/>
                <a:ea typeface="+mn-ea"/>
                <a:cs typeface="+mn-cs"/>
              </a:defRPr>
            </a:lvl7pPr>
            <a:lvl8pPr marL="2400300" indent="0" algn="l" defTabSz="685800" rtl="0" eaLnBrk="1" latinLnBrk="0" hangingPunct="1">
              <a:lnSpc>
                <a:spcPct val="111000"/>
              </a:lnSpc>
              <a:spcBef>
                <a:spcPts val="930"/>
              </a:spcBef>
              <a:buFont typeface="Corbel" panose="020B0503020204020204" pitchFamily="34" charset="0"/>
              <a:buNone/>
              <a:defRPr sz="1500" kern="1200" baseline="0">
                <a:solidFill>
                  <a:schemeClr val="accent1">
                    <a:lumMod val="75000"/>
                  </a:schemeClr>
                </a:solidFill>
                <a:latin typeface="+mn-lt"/>
                <a:ea typeface="+mn-ea"/>
                <a:cs typeface="+mn-cs"/>
              </a:defRPr>
            </a:lvl8pPr>
            <a:lvl9pPr marL="2743200" indent="0" algn="l" defTabSz="685800" rtl="0" eaLnBrk="1" latinLnBrk="0" hangingPunct="1">
              <a:lnSpc>
                <a:spcPct val="111000"/>
              </a:lnSpc>
              <a:spcBef>
                <a:spcPts val="930"/>
              </a:spcBef>
              <a:buFont typeface="Corbel" panose="020B0503020204020204" pitchFamily="34" charset="0"/>
              <a:buNone/>
              <a:defRPr sz="1500" i="1" kern="1200" baseline="0">
                <a:solidFill>
                  <a:schemeClr val="accent1">
                    <a:lumMod val="75000"/>
                  </a:schemeClr>
                </a:solidFill>
                <a:latin typeface="+mn-lt"/>
                <a:ea typeface="+mn-ea"/>
                <a:cs typeface="+mn-cs"/>
              </a:defRPr>
            </a:lvl9pPr>
          </a:lstStyle>
          <a:p>
            <a:r>
              <a:rPr lang="en-AU" dirty="0"/>
              <a:t>PAGES</a:t>
            </a:r>
          </a:p>
          <a:p>
            <a:pPr marL="342900" indent="-342900">
              <a:buFontTx/>
              <a:buChar char="-"/>
            </a:pPr>
            <a:r>
              <a:rPr lang="en-AU" dirty="0"/>
              <a:t>Organic reach is tiny</a:t>
            </a:r>
          </a:p>
          <a:p>
            <a:pPr marL="342900" indent="-342900">
              <a:buFontTx/>
              <a:buChar char="-"/>
            </a:pPr>
            <a:r>
              <a:rPr lang="en-AU" dirty="0"/>
              <a:t>Small money can boost well</a:t>
            </a:r>
          </a:p>
          <a:p>
            <a:pPr marL="342900" indent="-342900">
              <a:buFontTx/>
              <a:buChar char="-"/>
            </a:pPr>
            <a:r>
              <a:rPr lang="en-AU" dirty="0"/>
              <a:t>Ask allies to share, tag and give credit</a:t>
            </a:r>
          </a:p>
          <a:p>
            <a:pPr marL="342900" indent="-342900">
              <a:buFontTx/>
              <a:buChar char="-"/>
            </a:pPr>
            <a:r>
              <a:rPr lang="en-AU" dirty="0"/>
              <a:t>Take photos with lots of folk, get them to tag themselves</a:t>
            </a:r>
          </a:p>
          <a:p>
            <a:pPr marL="342900" indent="-342900">
              <a:buFontTx/>
              <a:buChar char="-"/>
            </a:pPr>
            <a:r>
              <a:rPr lang="en-AU" dirty="0"/>
              <a:t>Video is king, then photos</a:t>
            </a:r>
          </a:p>
          <a:p>
            <a:pPr marL="342900" indent="-342900">
              <a:buFontTx/>
              <a:buChar char="-"/>
            </a:pPr>
            <a:r>
              <a:rPr lang="en-AU" dirty="0"/>
              <a:t>Facebook live: stay steady, be prepared, 2 ppl if possible, don’t pan wildly</a:t>
            </a:r>
          </a:p>
          <a:p>
            <a:pPr marL="342900" indent="-342900">
              <a:buFontTx/>
              <a:buChar char="-"/>
            </a:pPr>
            <a:endParaRPr lang="en-AU" dirty="0"/>
          </a:p>
          <a:p>
            <a:r>
              <a:rPr lang="en-AU" dirty="0"/>
              <a:t>GROUPS</a:t>
            </a:r>
          </a:p>
          <a:p>
            <a:pPr marL="342900" indent="-342900">
              <a:buFontTx/>
              <a:buChar char="-"/>
            </a:pPr>
            <a:r>
              <a:rPr lang="en-AU" dirty="0"/>
              <a:t>Good for active allies and new people to campaigns</a:t>
            </a:r>
          </a:p>
          <a:p>
            <a:pPr marL="342900" indent="-342900">
              <a:buFontTx/>
              <a:buChar char="-"/>
            </a:pPr>
            <a:r>
              <a:rPr lang="en-AU" dirty="0"/>
              <a:t>Get people involved, ask questions</a:t>
            </a:r>
          </a:p>
          <a:p>
            <a:pPr marL="342900" indent="-342900">
              <a:buFontTx/>
              <a:buChar char="-"/>
            </a:pPr>
            <a:r>
              <a:rPr lang="en-AU" dirty="0"/>
              <a:t>Get people to signal boost all posts and “troll patrol”</a:t>
            </a:r>
          </a:p>
          <a:p>
            <a:pPr marL="342900" indent="-342900">
              <a:buFontTx/>
              <a:buChar char="-"/>
            </a:pPr>
            <a:endParaRPr lang="en-AU" dirty="0"/>
          </a:p>
          <a:p>
            <a:r>
              <a:rPr lang="en-AU" dirty="0"/>
              <a:t>PERSONAL</a:t>
            </a:r>
          </a:p>
          <a:p>
            <a:pPr marL="342900" indent="-342900">
              <a:buFontTx/>
              <a:buChar char="-"/>
            </a:pPr>
            <a:r>
              <a:rPr lang="en-AU" dirty="0"/>
              <a:t>Make better use of your personal page</a:t>
            </a:r>
          </a:p>
          <a:p>
            <a:pPr marL="342900" indent="-342900">
              <a:buFontTx/>
              <a:buChar char="-"/>
            </a:pPr>
            <a:r>
              <a:rPr lang="en-AU" dirty="0"/>
              <a:t>Set your campaign shares to “public”</a:t>
            </a:r>
          </a:p>
          <a:p>
            <a:pPr marL="342900" indent="-342900">
              <a:buFontTx/>
              <a:buChar char="-"/>
            </a:pPr>
            <a:r>
              <a:rPr lang="en-AU" dirty="0"/>
              <a:t>Tag friends, be judicious in your asks</a:t>
            </a:r>
          </a:p>
          <a:p>
            <a:pPr marL="342900" indent="-342900">
              <a:buFontTx/>
              <a:buChar char="-"/>
            </a:pPr>
            <a:endParaRPr lang="en-AU" dirty="0"/>
          </a:p>
          <a:p>
            <a:pPr marL="342900" indent="-342900">
              <a:buFontTx/>
              <a:buChar char="-"/>
            </a:pPr>
            <a:endParaRPr lang="en-AU" dirty="0"/>
          </a:p>
          <a:p>
            <a:pPr marL="342900" indent="-342900">
              <a:buFontTx/>
              <a:buChar char="-"/>
            </a:pPr>
            <a:endParaRPr lang="en-AU" dirty="0"/>
          </a:p>
          <a:p>
            <a:pPr lvl="1"/>
            <a:endParaRPr lang="en-AU" dirty="0"/>
          </a:p>
        </p:txBody>
      </p:sp>
      <p:pic>
        <p:nvPicPr>
          <p:cNvPr id="4" name="Picture Placeholder 4">
            <a:extLst>
              <a:ext uri="{FF2B5EF4-FFF2-40B4-BE49-F238E27FC236}">
                <a16:creationId xmlns:a16="http://schemas.microsoft.com/office/drawing/2014/main" id="{3063C745-77B8-409E-9E85-B42D7AB5C69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2484" r="12484"/>
          <a:stretch>
            <a:fillRect/>
          </a:stretch>
        </p:blipFill>
        <p:spPr>
          <a:xfrm>
            <a:off x="476418" y="2145411"/>
            <a:ext cx="4257676" cy="4332212"/>
          </a:xfrm>
        </p:spPr>
      </p:pic>
    </p:spTree>
    <p:extLst>
      <p:ext uri="{BB962C8B-B14F-4D97-AF65-F5344CB8AC3E}">
        <p14:creationId xmlns:p14="http://schemas.microsoft.com/office/powerpoint/2010/main" val="62305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952CC-D2C2-4187-A632-6027A70B7727}"/>
              </a:ext>
            </a:extLst>
          </p:cNvPr>
          <p:cNvSpPr>
            <a:spLocks noGrp="1"/>
          </p:cNvSpPr>
          <p:nvPr>
            <p:ph type="title"/>
          </p:nvPr>
        </p:nvSpPr>
        <p:spPr/>
        <p:txBody>
          <a:bodyPr/>
          <a:lstStyle/>
          <a:p>
            <a:r>
              <a:rPr lang="en-AU" dirty="0"/>
              <a:t>How to get your story out there, now its done</a:t>
            </a:r>
          </a:p>
        </p:txBody>
      </p:sp>
      <p:sp>
        <p:nvSpPr>
          <p:cNvPr id="3" name="Content Placeholder 2">
            <a:extLst>
              <a:ext uri="{FF2B5EF4-FFF2-40B4-BE49-F238E27FC236}">
                <a16:creationId xmlns:a16="http://schemas.microsoft.com/office/drawing/2014/main" id="{2DD81F42-C7FF-425A-B656-E0960AE4B88B}"/>
              </a:ext>
            </a:extLst>
          </p:cNvPr>
          <p:cNvSpPr>
            <a:spLocks noGrp="1"/>
          </p:cNvSpPr>
          <p:nvPr>
            <p:ph idx="1"/>
          </p:nvPr>
        </p:nvSpPr>
        <p:spPr/>
        <p:txBody>
          <a:bodyPr>
            <a:normAutofit lnSpcReduction="10000"/>
          </a:bodyPr>
          <a:lstStyle/>
          <a:p>
            <a:r>
              <a:rPr lang="en-AU" dirty="0"/>
              <a:t>Do an assessment of your social media assets – what is your reach? Who are your allies?</a:t>
            </a:r>
          </a:p>
          <a:p>
            <a:r>
              <a:rPr lang="en-AU" dirty="0"/>
              <a:t>Prepare the best format for each platform</a:t>
            </a:r>
          </a:p>
          <a:p>
            <a:pPr lvl="1"/>
            <a:r>
              <a:rPr lang="en-AU" dirty="0"/>
              <a:t>Store for re-use</a:t>
            </a:r>
          </a:p>
          <a:p>
            <a:r>
              <a:rPr lang="en-AU" dirty="0"/>
              <a:t>Make a list of distro points</a:t>
            </a:r>
          </a:p>
          <a:p>
            <a:pPr lvl="1"/>
            <a:r>
              <a:rPr lang="en-AU" dirty="0"/>
              <a:t>Email lists</a:t>
            </a:r>
          </a:p>
          <a:p>
            <a:pPr lvl="1"/>
            <a:r>
              <a:rPr lang="en-AU" dirty="0"/>
              <a:t>Facebook groups</a:t>
            </a:r>
          </a:p>
          <a:p>
            <a:pPr lvl="1"/>
            <a:r>
              <a:rPr lang="en-AU" dirty="0"/>
              <a:t>Facebook pages</a:t>
            </a:r>
          </a:p>
          <a:p>
            <a:pPr lvl="1"/>
            <a:r>
              <a:rPr lang="en-AU" dirty="0"/>
              <a:t>Twitter, </a:t>
            </a:r>
            <a:r>
              <a:rPr lang="en-AU" dirty="0" err="1"/>
              <a:t>Bluesky</a:t>
            </a:r>
            <a:r>
              <a:rPr lang="en-AU" dirty="0"/>
              <a:t>, Threads accounts (DM contacts and ask them to share, if possible, prepare tweets)</a:t>
            </a:r>
          </a:p>
          <a:p>
            <a:pPr lvl="1"/>
            <a:r>
              <a:rPr lang="en-AU" dirty="0"/>
              <a:t>Make personal asks – via text, DM, email or phone</a:t>
            </a:r>
          </a:p>
          <a:p>
            <a:pPr lvl="1"/>
            <a:r>
              <a:rPr lang="en-AU" dirty="0"/>
              <a:t>Insta and </a:t>
            </a:r>
            <a:r>
              <a:rPr lang="en-AU" dirty="0" err="1"/>
              <a:t>tiktok</a:t>
            </a:r>
            <a:r>
              <a:rPr lang="en-AU"/>
              <a:t> for video</a:t>
            </a:r>
            <a:endParaRPr lang="en-AU" dirty="0"/>
          </a:p>
        </p:txBody>
      </p:sp>
    </p:spTree>
    <p:extLst>
      <p:ext uri="{BB962C8B-B14F-4D97-AF65-F5344CB8AC3E}">
        <p14:creationId xmlns:p14="http://schemas.microsoft.com/office/powerpoint/2010/main" val="3707529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2A160-B40E-41D5-A35D-594286923B80}"/>
              </a:ext>
            </a:extLst>
          </p:cNvPr>
          <p:cNvSpPr>
            <a:spLocks noGrp="1"/>
          </p:cNvSpPr>
          <p:nvPr>
            <p:ph type="title"/>
          </p:nvPr>
        </p:nvSpPr>
        <p:spPr/>
        <p:txBody>
          <a:bodyPr/>
          <a:lstStyle/>
          <a:p>
            <a:r>
              <a:rPr lang="en-AU" dirty="0"/>
              <a:t>What is your message</a:t>
            </a:r>
          </a:p>
        </p:txBody>
      </p:sp>
      <p:sp>
        <p:nvSpPr>
          <p:cNvPr id="3" name="Content Placeholder 2">
            <a:extLst>
              <a:ext uri="{FF2B5EF4-FFF2-40B4-BE49-F238E27FC236}">
                <a16:creationId xmlns:a16="http://schemas.microsoft.com/office/drawing/2014/main" id="{9E1860C0-46A2-4D84-A113-4E87C3F7457E}"/>
              </a:ext>
            </a:extLst>
          </p:cNvPr>
          <p:cNvSpPr>
            <a:spLocks noGrp="1"/>
          </p:cNvSpPr>
          <p:nvPr>
            <p:ph idx="1"/>
          </p:nvPr>
        </p:nvSpPr>
        <p:spPr/>
        <p:txBody>
          <a:bodyPr/>
          <a:lstStyle/>
          <a:p>
            <a:pPr marL="0" indent="0">
              <a:buNone/>
            </a:pPr>
            <a:r>
              <a:rPr lang="en-AU" dirty="0"/>
              <a:t>A </a:t>
            </a:r>
            <a:r>
              <a:rPr lang="en-AU" b="1" dirty="0"/>
              <a:t>limited body</a:t>
            </a:r>
            <a:r>
              <a:rPr lang="en-AU" dirty="0"/>
              <a:t> of </a:t>
            </a:r>
            <a:r>
              <a:rPr lang="en-AU" b="1" dirty="0"/>
              <a:t>truthful information</a:t>
            </a:r>
            <a:r>
              <a:rPr lang="en-AU" dirty="0"/>
              <a:t> which is </a:t>
            </a:r>
            <a:r>
              <a:rPr lang="en-AU" b="1" dirty="0"/>
              <a:t>consistently conveyed</a:t>
            </a:r>
            <a:r>
              <a:rPr lang="en-AU" dirty="0"/>
              <a:t> by an organisation in order to provide the </a:t>
            </a:r>
            <a:r>
              <a:rPr lang="en-AU" b="1" dirty="0"/>
              <a:t>persuasive reasons</a:t>
            </a:r>
            <a:r>
              <a:rPr lang="en-AU" dirty="0"/>
              <a:t> for an audience to choose and act on behalf of their issue or cause. </a:t>
            </a:r>
          </a:p>
          <a:p>
            <a:pPr marL="0" indent="0">
              <a:buNone/>
            </a:pPr>
            <a:r>
              <a:rPr lang="en-AU" dirty="0"/>
              <a:t>(Paul Tully, via CAP)</a:t>
            </a:r>
          </a:p>
          <a:p>
            <a:endParaRPr lang="en-AU" dirty="0"/>
          </a:p>
        </p:txBody>
      </p:sp>
    </p:spTree>
    <p:extLst>
      <p:ext uri="{BB962C8B-B14F-4D97-AF65-F5344CB8AC3E}">
        <p14:creationId xmlns:p14="http://schemas.microsoft.com/office/powerpoint/2010/main" val="187503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1EB2D-E30D-469A-A697-26AC671279CB}"/>
              </a:ext>
            </a:extLst>
          </p:cNvPr>
          <p:cNvSpPr>
            <a:spLocks noGrp="1"/>
          </p:cNvSpPr>
          <p:nvPr>
            <p:ph type="title"/>
          </p:nvPr>
        </p:nvSpPr>
        <p:spPr/>
        <p:txBody>
          <a:bodyPr/>
          <a:lstStyle/>
          <a:p>
            <a:r>
              <a:rPr lang="en-AU" dirty="0"/>
              <a:t>How do we multi task content?</a:t>
            </a:r>
          </a:p>
        </p:txBody>
      </p:sp>
      <p:sp>
        <p:nvSpPr>
          <p:cNvPr id="3" name="Text Placeholder 2">
            <a:extLst>
              <a:ext uri="{FF2B5EF4-FFF2-40B4-BE49-F238E27FC236}">
                <a16:creationId xmlns:a16="http://schemas.microsoft.com/office/drawing/2014/main" id="{C484DB94-5210-439B-A63A-A19D96BE7E2A}"/>
              </a:ext>
            </a:extLst>
          </p:cNvPr>
          <p:cNvSpPr>
            <a:spLocks noGrp="1"/>
          </p:cNvSpPr>
          <p:nvPr>
            <p:ph type="body" idx="1"/>
          </p:nvPr>
        </p:nvSpPr>
        <p:spPr>
          <a:xfrm>
            <a:off x="581192" y="5512378"/>
            <a:ext cx="11029615" cy="600556"/>
          </a:xfrm>
        </p:spPr>
        <p:txBody>
          <a:bodyPr>
            <a:normAutofit fontScale="70000" lnSpcReduction="20000"/>
          </a:bodyPr>
          <a:lstStyle/>
          <a:p>
            <a:r>
              <a:rPr lang="en-AU" dirty="0">
                <a:solidFill>
                  <a:schemeClr val="bg1"/>
                </a:solidFill>
              </a:rPr>
              <a:t>Frontline Activists are often short on time and resources – this was a discussion point as part of a workshop with digital storytellers about how we can use our phones for photo, video,  for social media, as well as and to provide exclusive footage to TV news organisations if we can ensure a decent quality</a:t>
            </a:r>
          </a:p>
        </p:txBody>
      </p:sp>
    </p:spTree>
    <p:extLst>
      <p:ext uri="{BB962C8B-B14F-4D97-AF65-F5344CB8AC3E}">
        <p14:creationId xmlns:p14="http://schemas.microsoft.com/office/powerpoint/2010/main" val="318263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C6477-0329-4B31-BF68-E50E3AC42C5D}"/>
              </a:ext>
            </a:extLst>
          </p:cNvPr>
          <p:cNvSpPr>
            <a:spLocks noGrp="1"/>
          </p:cNvSpPr>
          <p:nvPr>
            <p:ph type="title"/>
          </p:nvPr>
        </p:nvSpPr>
        <p:spPr/>
        <p:txBody>
          <a:bodyPr/>
          <a:lstStyle/>
          <a:p>
            <a:r>
              <a:rPr lang="en-AU" dirty="0"/>
              <a:t>Media example - discussion</a:t>
            </a:r>
          </a:p>
        </p:txBody>
      </p:sp>
      <p:pic>
        <p:nvPicPr>
          <p:cNvPr id="4" name="Community CSG protests swell in the Pilliga forest (1)">
            <a:hlinkClick r:id="" action="ppaction://media"/>
            <a:extLst>
              <a:ext uri="{FF2B5EF4-FFF2-40B4-BE49-F238E27FC236}">
                <a16:creationId xmlns:a16="http://schemas.microsoft.com/office/drawing/2014/main" id="{84BB2849-1981-45A4-9C9F-59BCB3728A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84376" y="1819275"/>
            <a:ext cx="8838961" cy="4972050"/>
          </a:xfrm>
        </p:spPr>
      </p:pic>
    </p:spTree>
    <p:extLst>
      <p:ext uri="{BB962C8B-B14F-4D97-AF65-F5344CB8AC3E}">
        <p14:creationId xmlns:p14="http://schemas.microsoft.com/office/powerpoint/2010/main" val="108711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8518-E733-4205-8907-BCB577D2F987}"/>
              </a:ext>
            </a:extLst>
          </p:cNvPr>
          <p:cNvSpPr>
            <a:spLocks noGrp="1"/>
          </p:cNvSpPr>
          <p:nvPr>
            <p:ph type="title"/>
          </p:nvPr>
        </p:nvSpPr>
        <p:spPr/>
        <p:txBody>
          <a:bodyPr/>
          <a:lstStyle/>
          <a:p>
            <a:r>
              <a:rPr lang="en-AU" dirty="0"/>
              <a:t>DISCUSSION</a:t>
            </a:r>
          </a:p>
        </p:txBody>
      </p:sp>
      <p:sp>
        <p:nvSpPr>
          <p:cNvPr id="3" name="Content Placeholder 2">
            <a:extLst>
              <a:ext uri="{FF2B5EF4-FFF2-40B4-BE49-F238E27FC236}">
                <a16:creationId xmlns:a16="http://schemas.microsoft.com/office/drawing/2014/main" id="{F207F13D-3D43-4753-B579-88A54503B595}"/>
              </a:ext>
            </a:extLst>
          </p:cNvPr>
          <p:cNvSpPr>
            <a:spLocks noGrp="1"/>
          </p:cNvSpPr>
          <p:nvPr>
            <p:ph idx="1"/>
          </p:nvPr>
        </p:nvSpPr>
        <p:spPr/>
        <p:txBody>
          <a:bodyPr/>
          <a:lstStyle/>
          <a:p>
            <a:r>
              <a:rPr lang="en-AU" dirty="0"/>
              <a:t>What makes an effective messenger?</a:t>
            </a:r>
          </a:p>
        </p:txBody>
      </p:sp>
      <p:sp>
        <p:nvSpPr>
          <p:cNvPr id="4" name="Text Placeholder 3">
            <a:extLst>
              <a:ext uri="{FF2B5EF4-FFF2-40B4-BE49-F238E27FC236}">
                <a16:creationId xmlns:a16="http://schemas.microsoft.com/office/drawing/2014/main" id="{256FC886-AD2A-43F1-82F7-9B92BE4E6B3E}"/>
              </a:ext>
            </a:extLst>
          </p:cNvPr>
          <p:cNvSpPr>
            <a:spLocks noGrp="1"/>
          </p:cNvSpPr>
          <p:nvPr>
            <p:ph type="body" sz="half" idx="2"/>
          </p:nvPr>
        </p:nvSpPr>
        <p:spPr/>
        <p:txBody>
          <a:bodyPr/>
          <a:lstStyle/>
          <a:p>
            <a:endParaRPr lang="en-AU"/>
          </a:p>
        </p:txBody>
      </p:sp>
      <p:pic>
        <p:nvPicPr>
          <p:cNvPr id="5" name="Content Placeholder 4">
            <a:extLst>
              <a:ext uri="{FF2B5EF4-FFF2-40B4-BE49-F238E27FC236}">
                <a16:creationId xmlns:a16="http://schemas.microsoft.com/office/drawing/2014/main" id="{7FE586C4-1A5B-4311-AF58-63E8766E8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813" y="1095375"/>
            <a:ext cx="4319997" cy="2879998"/>
          </a:xfrm>
          <a:prstGeom prst="rect">
            <a:avLst/>
          </a:prstGeom>
        </p:spPr>
      </p:pic>
    </p:spTree>
    <p:extLst>
      <p:ext uri="{BB962C8B-B14F-4D97-AF65-F5344CB8AC3E}">
        <p14:creationId xmlns:p14="http://schemas.microsoft.com/office/powerpoint/2010/main" val="1382662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F8518-E733-4205-8907-BCB577D2F987}"/>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207F13D-3D43-4753-B579-88A54503B595}"/>
              </a:ext>
            </a:extLst>
          </p:cNvPr>
          <p:cNvSpPr>
            <a:spLocks noGrp="1"/>
          </p:cNvSpPr>
          <p:nvPr>
            <p:ph idx="1"/>
          </p:nvPr>
        </p:nvSpPr>
        <p:spPr/>
        <p:txBody>
          <a:bodyPr/>
          <a:lstStyle/>
          <a:p>
            <a:r>
              <a:rPr lang="en-AU" dirty="0"/>
              <a:t>What makes an effective messenger</a:t>
            </a:r>
          </a:p>
          <a:p>
            <a:pPr lvl="1"/>
            <a:r>
              <a:rPr lang="en-AU" dirty="0"/>
              <a:t>Relatable</a:t>
            </a:r>
          </a:p>
          <a:p>
            <a:pPr lvl="1"/>
            <a:r>
              <a:rPr lang="en-AU" dirty="0"/>
              <a:t>Authentic</a:t>
            </a:r>
          </a:p>
          <a:p>
            <a:pPr lvl="1"/>
            <a:r>
              <a:rPr lang="en-AU" dirty="0"/>
              <a:t>Knows their stuff (but doesn’t have to know everything)</a:t>
            </a:r>
          </a:p>
          <a:p>
            <a:pPr lvl="1"/>
            <a:r>
              <a:rPr lang="en-AU" dirty="0"/>
              <a:t>Has an emotional connection to the issue</a:t>
            </a:r>
          </a:p>
        </p:txBody>
      </p:sp>
      <p:sp>
        <p:nvSpPr>
          <p:cNvPr id="4" name="Text Placeholder 3">
            <a:extLst>
              <a:ext uri="{FF2B5EF4-FFF2-40B4-BE49-F238E27FC236}">
                <a16:creationId xmlns:a16="http://schemas.microsoft.com/office/drawing/2014/main" id="{256FC886-AD2A-43F1-82F7-9B92BE4E6B3E}"/>
              </a:ext>
            </a:extLst>
          </p:cNvPr>
          <p:cNvSpPr>
            <a:spLocks noGrp="1"/>
          </p:cNvSpPr>
          <p:nvPr>
            <p:ph type="body" sz="half" idx="2"/>
          </p:nvPr>
        </p:nvSpPr>
        <p:spPr/>
        <p:txBody>
          <a:bodyPr/>
          <a:lstStyle/>
          <a:p>
            <a:endParaRPr lang="en-AU"/>
          </a:p>
        </p:txBody>
      </p:sp>
      <p:pic>
        <p:nvPicPr>
          <p:cNvPr id="5" name="Content Placeholder 4">
            <a:extLst>
              <a:ext uri="{FF2B5EF4-FFF2-40B4-BE49-F238E27FC236}">
                <a16:creationId xmlns:a16="http://schemas.microsoft.com/office/drawing/2014/main" id="{7FE586C4-1A5B-4311-AF58-63E8766E8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813" y="1095375"/>
            <a:ext cx="4319997" cy="2879998"/>
          </a:xfrm>
          <a:prstGeom prst="rect">
            <a:avLst/>
          </a:prstGeom>
        </p:spPr>
      </p:pic>
    </p:spTree>
    <p:extLst>
      <p:ext uri="{BB962C8B-B14F-4D97-AF65-F5344CB8AC3E}">
        <p14:creationId xmlns:p14="http://schemas.microsoft.com/office/powerpoint/2010/main" val="344526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00434-3E0F-4C94-996A-F86E8397BA65}"/>
              </a:ext>
            </a:extLst>
          </p:cNvPr>
          <p:cNvSpPr>
            <a:spLocks noGrp="1"/>
          </p:cNvSpPr>
          <p:nvPr>
            <p:ph type="title"/>
          </p:nvPr>
        </p:nvSpPr>
        <p:spPr/>
        <p:txBody>
          <a:bodyPr/>
          <a:lstStyle/>
          <a:p>
            <a:r>
              <a:rPr lang="en-AU" dirty="0"/>
              <a:t>Basic media tips</a:t>
            </a:r>
          </a:p>
        </p:txBody>
      </p:sp>
      <p:sp>
        <p:nvSpPr>
          <p:cNvPr id="3" name="Text Placeholder 2">
            <a:extLst>
              <a:ext uri="{FF2B5EF4-FFF2-40B4-BE49-F238E27FC236}">
                <a16:creationId xmlns:a16="http://schemas.microsoft.com/office/drawing/2014/main" id="{2051D31B-CF8C-4E4D-906A-422D6D691F51}"/>
              </a:ext>
            </a:extLst>
          </p:cNvPr>
          <p:cNvSpPr>
            <a:spLocks noGrp="1"/>
          </p:cNvSpPr>
          <p:nvPr>
            <p:ph type="body" idx="1"/>
          </p:nvPr>
        </p:nvSpPr>
        <p:spPr/>
        <p:txBody>
          <a:bodyPr/>
          <a:lstStyle/>
          <a:p>
            <a:r>
              <a:rPr lang="en-AU" dirty="0"/>
              <a:t>Discussion within group</a:t>
            </a:r>
          </a:p>
        </p:txBody>
      </p:sp>
    </p:spTree>
    <p:extLst>
      <p:ext uri="{BB962C8B-B14F-4D97-AF65-F5344CB8AC3E}">
        <p14:creationId xmlns:p14="http://schemas.microsoft.com/office/powerpoint/2010/main" val="1677538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2A63186-623E-4E86-96E9-75AB3C638687}"/>
              </a:ext>
            </a:extLst>
          </p:cNvPr>
          <p:cNvSpPr>
            <a:spLocks noGrp="1"/>
          </p:cNvSpPr>
          <p:nvPr>
            <p:ph type="subTitle" idx="4294967295"/>
          </p:nvPr>
        </p:nvSpPr>
        <p:spPr>
          <a:xfrm>
            <a:off x="3863976" y="188913"/>
            <a:ext cx="6804025" cy="1295400"/>
          </a:xfrm>
        </p:spPr>
        <p:txBody>
          <a:bodyPr>
            <a:normAutofit/>
          </a:bodyPr>
          <a:lstStyle/>
          <a:p>
            <a:endParaRPr lang="en-AU" sz="3200" dirty="0"/>
          </a:p>
          <a:p>
            <a:endParaRPr lang="en-AU" sz="3200" dirty="0"/>
          </a:p>
          <a:p>
            <a:endParaRPr lang="en-AU" sz="3200" dirty="0"/>
          </a:p>
          <a:p>
            <a:endParaRPr lang="en-AU" sz="3200" dirty="0"/>
          </a:p>
          <a:p>
            <a:endParaRPr lang="en-AU" sz="3200" dirty="0"/>
          </a:p>
          <a:p>
            <a:endParaRPr lang="en-AU" sz="3200" dirty="0"/>
          </a:p>
          <a:p>
            <a:endParaRPr lang="en-AU" sz="3200" dirty="0"/>
          </a:p>
        </p:txBody>
      </p:sp>
      <p:pic>
        <p:nvPicPr>
          <p:cNvPr id="7" name="Content Placeholder 4">
            <a:extLst>
              <a:ext uri="{FF2B5EF4-FFF2-40B4-BE49-F238E27FC236}">
                <a16:creationId xmlns:a16="http://schemas.microsoft.com/office/drawing/2014/main" id="{F794FDC3-2B85-4282-A205-276475F7E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6" y="2074590"/>
            <a:ext cx="7680325" cy="3840162"/>
          </a:xfrm>
          <a:prstGeom prst="rect">
            <a:avLst/>
          </a:prstGeom>
        </p:spPr>
      </p:pic>
      <p:pic>
        <p:nvPicPr>
          <p:cNvPr id="5" name="Picture 4">
            <a:extLst>
              <a:ext uri="{FF2B5EF4-FFF2-40B4-BE49-F238E27FC236}">
                <a16:creationId xmlns:a16="http://schemas.microsoft.com/office/drawing/2014/main" id="{F4F7AF29-AC6D-4625-830F-855525132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824" y="2973197"/>
            <a:ext cx="6064562" cy="3695890"/>
          </a:xfrm>
          <a:prstGeom prst="rect">
            <a:avLst/>
          </a:prstGeom>
        </p:spPr>
      </p:pic>
      <p:sp>
        <p:nvSpPr>
          <p:cNvPr id="4" name="TextBox 3">
            <a:extLst>
              <a:ext uri="{FF2B5EF4-FFF2-40B4-BE49-F238E27FC236}">
                <a16:creationId xmlns:a16="http://schemas.microsoft.com/office/drawing/2014/main" id="{0EBA9F7C-A046-B680-A07F-72130E1FBE95}"/>
              </a:ext>
            </a:extLst>
          </p:cNvPr>
          <p:cNvSpPr txBox="1"/>
          <p:nvPr/>
        </p:nvSpPr>
        <p:spPr>
          <a:xfrm>
            <a:off x="596246" y="1320255"/>
            <a:ext cx="6094428" cy="369332"/>
          </a:xfrm>
          <a:prstGeom prst="rect">
            <a:avLst/>
          </a:prstGeom>
          <a:noFill/>
        </p:spPr>
        <p:txBody>
          <a:bodyPr wrap="square">
            <a:spAutoFit/>
          </a:bodyPr>
          <a:lstStyle/>
          <a:p>
            <a:r>
              <a:rPr lang="en-AU" dirty="0">
                <a:solidFill>
                  <a:schemeClr val="bg1"/>
                </a:solidFill>
              </a:rPr>
              <a:t>CASE STUDY EXAMPLE</a:t>
            </a:r>
          </a:p>
        </p:txBody>
      </p:sp>
    </p:spTree>
    <p:extLst>
      <p:ext uri="{BB962C8B-B14F-4D97-AF65-F5344CB8AC3E}">
        <p14:creationId xmlns:p14="http://schemas.microsoft.com/office/powerpoint/2010/main" val="164802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DDD86-9572-4113-9AD0-463D1FC3B849}"/>
              </a:ext>
            </a:extLst>
          </p:cNvPr>
          <p:cNvSpPr>
            <a:spLocks noGrp="1"/>
          </p:cNvSpPr>
          <p:nvPr>
            <p:ph type="title"/>
          </p:nvPr>
        </p:nvSpPr>
        <p:spPr/>
        <p:txBody>
          <a:bodyPr/>
          <a:lstStyle/>
          <a:p>
            <a:r>
              <a:rPr lang="en-AU" dirty="0"/>
              <a:t>Media basics</a:t>
            </a:r>
          </a:p>
        </p:txBody>
      </p:sp>
      <p:sp>
        <p:nvSpPr>
          <p:cNvPr id="3" name="Content Placeholder 2">
            <a:extLst>
              <a:ext uri="{FF2B5EF4-FFF2-40B4-BE49-F238E27FC236}">
                <a16:creationId xmlns:a16="http://schemas.microsoft.com/office/drawing/2014/main" id="{D1C4F050-6D13-4E49-93A9-E122346FF392}"/>
              </a:ext>
            </a:extLst>
          </p:cNvPr>
          <p:cNvSpPr>
            <a:spLocks noGrp="1"/>
          </p:cNvSpPr>
          <p:nvPr>
            <p:ph idx="1"/>
          </p:nvPr>
        </p:nvSpPr>
        <p:spPr>
          <a:xfrm>
            <a:off x="581193" y="2180496"/>
            <a:ext cx="8232870" cy="3678303"/>
          </a:xfrm>
        </p:spPr>
        <p:txBody>
          <a:bodyPr/>
          <a:lstStyle/>
          <a:p>
            <a:r>
              <a:rPr lang="en-AU" dirty="0"/>
              <a:t>All media is not good media</a:t>
            </a:r>
          </a:p>
          <a:p>
            <a:r>
              <a:rPr lang="en-AU" dirty="0"/>
              <a:t>Prepare – get lists, check with friendly NGO’s – keep notes, and track personal </a:t>
            </a:r>
          </a:p>
          <a:p>
            <a:pPr marL="0" indent="0">
              <a:buNone/>
            </a:pPr>
            <a:r>
              <a:rPr lang="en-AU" dirty="0"/>
              <a:t>connects</a:t>
            </a:r>
          </a:p>
          <a:p>
            <a:r>
              <a:rPr lang="en-AU" dirty="0"/>
              <a:t>Media release (follow the basic template, keep it simple, use the reverse triangle and give useable quotes for online news)</a:t>
            </a:r>
          </a:p>
          <a:p>
            <a:r>
              <a:rPr lang="en-AU" dirty="0"/>
              <a:t>SPRUIK IT – media organisations get 100s releases a day – call and sell your story!</a:t>
            </a:r>
          </a:p>
          <a:p>
            <a:r>
              <a:rPr lang="en-AU" dirty="0"/>
              <a:t>Remove barriers - </a:t>
            </a:r>
            <a:r>
              <a:rPr lang="en-AU" dirty="0" err="1"/>
              <a:t>ie</a:t>
            </a:r>
            <a:r>
              <a:rPr lang="en-AU" dirty="0"/>
              <a:t>, give them good content, “movement and colour” and meet and accompany them if discreet/covert action</a:t>
            </a:r>
          </a:p>
        </p:txBody>
      </p:sp>
      <p:pic>
        <p:nvPicPr>
          <p:cNvPr id="5" name="Picture 4">
            <a:extLst>
              <a:ext uri="{FF2B5EF4-FFF2-40B4-BE49-F238E27FC236}">
                <a16:creationId xmlns:a16="http://schemas.microsoft.com/office/drawing/2014/main" id="{5B6C8462-9992-475A-B534-7454514A9341}"/>
              </a:ext>
            </a:extLst>
          </p:cNvPr>
          <p:cNvPicPr>
            <a:picLocks noChangeAspect="1"/>
          </p:cNvPicPr>
          <p:nvPr/>
        </p:nvPicPr>
        <p:blipFill>
          <a:blip r:embed="rId2"/>
          <a:stretch>
            <a:fillRect/>
          </a:stretch>
        </p:blipFill>
        <p:spPr>
          <a:xfrm>
            <a:off x="9061797" y="2180496"/>
            <a:ext cx="2758727" cy="3678303"/>
          </a:xfrm>
          <a:prstGeom prst="rect">
            <a:avLst/>
          </a:prstGeom>
        </p:spPr>
      </p:pic>
    </p:spTree>
    <p:extLst>
      <p:ext uri="{BB962C8B-B14F-4D97-AF65-F5344CB8AC3E}">
        <p14:creationId xmlns:p14="http://schemas.microsoft.com/office/powerpoint/2010/main" val="2962556198"/>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2878</TotalTime>
  <Words>1001</Words>
  <Application>Microsoft Office PowerPoint</Application>
  <PresentationFormat>Widescreen</PresentationFormat>
  <Paragraphs>107</Paragraphs>
  <Slides>18</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Calibri</vt:lpstr>
      <vt:lpstr>Corbel</vt:lpstr>
      <vt:lpstr>Gill Sans MT</vt:lpstr>
      <vt:lpstr>Wingdings 2</vt:lpstr>
      <vt:lpstr>Dividend</vt:lpstr>
      <vt:lpstr>Media – social &amp; traditional</vt:lpstr>
      <vt:lpstr>What is your message</vt:lpstr>
      <vt:lpstr>How do we multi task content?</vt:lpstr>
      <vt:lpstr>Media example - discussion</vt:lpstr>
      <vt:lpstr>DISCUSSION</vt:lpstr>
      <vt:lpstr>PowerPoint Presentation</vt:lpstr>
      <vt:lpstr>Basic media tips</vt:lpstr>
      <vt:lpstr>PowerPoint Presentation</vt:lpstr>
      <vt:lpstr>Media basics</vt:lpstr>
      <vt:lpstr>Talking to camera</vt:lpstr>
      <vt:lpstr>Media basics</vt:lpstr>
      <vt:lpstr>Your message</vt:lpstr>
      <vt:lpstr>Media for civil disobedience</vt:lpstr>
      <vt:lpstr>Good images for socials – Live SOCIALS</vt:lpstr>
      <vt:lpstr>Basic tips for twitter &amp; BEYOND</vt:lpstr>
      <vt:lpstr>Building a story</vt:lpstr>
      <vt:lpstr>FACEBOOK QUICK TIPS</vt:lpstr>
      <vt:lpstr>How to get your story out there, now its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 social &amp; traditional</dc:title>
  <dc:creator>user</dc:creator>
  <cp:lastModifiedBy>Nicola Paris</cp:lastModifiedBy>
  <cp:revision>22</cp:revision>
  <dcterms:created xsi:type="dcterms:W3CDTF">2019-04-12T01:55:11Z</dcterms:created>
  <dcterms:modified xsi:type="dcterms:W3CDTF">2023-12-29T11:37:10Z</dcterms:modified>
</cp:coreProperties>
</file>